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5143500" type="screen16x9"/>
  <p:notesSz cx="6858000" cy="9144000"/>
  <p:embeddedFontLst>
    <p:embeddedFont>
      <p:font typeface="Merriweather" pitchFamily="2" charset="77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68"/>
  </p:normalViewPr>
  <p:slideViewPr>
    <p:cSldViewPr snapToGrid="0">
      <p:cViewPr varScale="1">
        <p:scale>
          <a:sx n="141" d="100"/>
          <a:sy n="141" d="100"/>
        </p:scale>
        <p:origin x="70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b926a7663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9b926a7663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a033278141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a033278141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a033278141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a033278141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a033278141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a033278141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a033278141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a033278141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9b926a766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9b926a766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9b926a7663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9b926a7663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9b926a7663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9b926a7663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9b926a7663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9b926a7663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9b926a7663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9b926a7663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9b926a7663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9b926a7663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9b926a7663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9b926a7663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9b926a7663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9b926a7663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61" name="Google Shape;61;p15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6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67" name="Google Shape;67;p16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8" name="Google Shape;8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1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2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98" name="Google Shape;9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23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JqlbvpXp74k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story.com/news/nazi-twin-experiments-mengele-eugenics?locale=d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-Qi7txH1Kz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311750" y="831175"/>
            <a:ext cx="85635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5000"/>
              <a:t>Beispiele aus der Zwillingsforschung</a:t>
            </a:r>
            <a:endParaRPr sz="5000"/>
          </a:p>
        </p:txBody>
      </p:sp>
      <p:pic>
        <p:nvPicPr>
          <p:cNvPr id="110" name="Google Shape;11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50" y="2228275"/>
            <a:ext cx="2762824" cy="276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4374" y="2228275"/>
            <a:ext cx="2762824" cy="276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300" y="140200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420"/>
              <a:t>Harlow’s Experiment: </a:t>
            </a:r>
            <a:endParaRPr sz="242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420"/>
              <a:t>Was ist wichtiger für die Bindung –  </a:t>
            </a:r>
            <a:endParaRPr sz="242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420"/>
              <a:t>Sicherheit oder Nahrung?</a:t>
            </a:r>
            <a:br>
              <a:rPr lang="en-GB" sz="2720"/>
            </a:br>
            <a:br>
              <a:rPr lang="en-GB" sz="2720"/>
            </a:br>
            <a:r>
              <a:rPr lang="en-GB" sz="1320"/>
              <a:t>(1950-1960)</a:t>
            </a:r>
            <a:endParaRPr sz="1320"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075" y="2794750"/>
            <a:ext cx="2223074" cy="222307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663500" y="4924300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dirty="0">
                <a:solidFill>
                  <a:schemeClr val="lt1"/>
                </a:solidFill>
              </a:rPr>
              <a:t>https://</a:t>
            </a:r>
            <a:r>
              <a:rPr lang="en-GB" sz="800" dirty="0" err="1">
                <a:solidFill>
                  <a:schemeClr val="lt1"/>
                </a:solidFill>
              </a:rPr>
              <a:t>williamsalit.com</a:t>
            </a:r>
            <a:r>
              <a:rPr lang="en-GB" sz="800" dirty="0">
                <a:solidFill>
                  <a:schemeClr val="lt1"/>
                </a:solidFill>
              </a:rPr>
              <a:t>/project/monkey-love-experiments/</a:t>
            </a:r>
            <a:endParaRPr sz="800" dirty="0">
              <a:solidFill>
                <a:schemeClr val="lt1"/>
              </a:solidFill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4717275" y="202950"/>
            <a:ext cx="4168200" cy="2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Damals Annahme: Erfüllung</a:t>
            </a: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16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grundlegender </a:t>
            </a:r>
            <a:r>
              <a:rPr lang="en-GB" sz="16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physischer</a:t>
            </a:r>
            <a:r>
              <a:rPr lang="en-GB" sz="16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Bedürfnisse</a:t>
            </a: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wie </a:t>
            </a:r>
            <a:r>
              <a:rPr lang="en-GB" sz="16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Nahrung</a:t>
            </a: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GB" sz="16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Wärme</a:t>
            </a: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und </a:t>
            </a:r>
            <a:r>
              <a:rPr lang="en-GB" sz="16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Unterkunft</a:t>
            </a: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ist der </a:t>
            </a:r>
            <a:r>
              <a:rPr lang="en-GB" sz="16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Hauptfaktor</a:t>
            </a: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 der Entwicklung von Kindern. 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→ Experiment: Erforschung der Bedeutung der Mutter-Säuglings-Bindung jenseits der reinen Nahrungsaufnahme. 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4931025" y="2554275"/>
            <a:ext cx="3704400" cy="2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4759275" y="2479600"/>
            <a:ext cx="4047900" cy="266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→ Ergebnis: Die Affen bevorzugten den mit Stoff bedeckten „Mutterersatz“ (der ihnen Trost und Sicherheit bot) im Vergleich zu dem Draht-„Mutterersatz“, der zwar Nahrung lieferte, aber keinen emotionalen Komfort. 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→ Fazit: Bindung basiert nicht darauf, wer das Baby füttert, sondern wer ihm Sicherheit und Nähe bietet. 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287025" y="544575"/>
            <a:ext cx="8766600" cy="378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540" u="sng"/>
              <a:t>Bindungstheorie: </a:t>
            </a:r>
            <a:br>
              <a:rPr lang="en-GB" sz="3540" u="sng"/>
            </a:br>
            <a:endParaRPr sz="3540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540"/>
              <a:t>Je nachdem, wie die frühkindliche Entwicklung ausfällt, ergeben sich unterschiedliche </a:t>
            </a:r>
            <a:r>
              <a:rPr lang="en-GB" sz="3540" b="1"/>
              <a:t>Bindungsstile</a:t>
            </a:r>
            <a:r>
              <a:rPr lang="en-GB" sz="3540"/>
              <a:t> bzw. </a:t>
            </a:r>
            <a:r>
              <a:rPr lang="en-GB" sz="3540" b="1"/>
              <a:t>Bindungsmuster </a:t>
            </a:r>
            <a:r>
              <a:rPr lang="en-GB" sz="3540"/>
              <a:t>und daraus verschiedene Verhaltensweisen.</a:t>
            </a:r>
            <a:endParaRPr sz="354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3240"/>
          </a:p>
        </p:txBody>
      </p:sp>
      <p:sp>
        <p:nvSpPr>
          <p:cNvPr id="81" name="Google Shape;81;p15"/>
          <p:cNvSpPr txBox="1"/>
          <p:nvPr/>
        </p:nvSpPr>
        <p:spPr>
          <a:xfrm>
            <a:off x="188700" y="4249825"/>
            <a:ext cx="8766600" cy="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Rhesus-Affen aus dem Harlow Experiment: </a:t>
            </a:r>
            <a:b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Schwere soziale und funktionelle Beeinträchtigungen in der späteren Lebensphase</a:t>
            </a:r>
            <a:endParaRPr sz="18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-GB" sz="2420"/>
              <a:t>Mary Ainsworth’s Strange Situation Experiment (1970)</a:t>
            </a:r>
            <a:endParaRPr sz="242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50" y="2271100"/>
            <a:ext cx="3680251" cy="20683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3873575" y="144825"/>
            <a:ext cx="5214900" cy="49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Vereinfachter Ablauf des „Strange Situation“-Experiments:</a:t>
            </a:r>
            <a:endParaRPr sz="1700" b="1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AutoNum type="arabicPeriod"/>
            </a:pPr>
            <a:r>
              <a:rPr lang="en-GB" sz="17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Spielphase:</a:t>
            </a:r>
            <a: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Kind (11–20 Monate) und Bezugsperson spielen zusammen.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AutoNum type="arabicPeriod"/>
            </a:pPr>
            <a:r>
              <a:rPr lang="en-GB" sz="17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Fremde Person tritt ein: </a:t>
            </a:r>
            <a: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Reaktion des Kindes auf eine unbekannte Person wird beobachtet.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AutoNum type="arabicPeriod"/>
            </a:pPr>
            <a:r>
              <a:rPr lang="en-GB" sz="17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Trennung:</a:t>
            </a:r>
            <a: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Bezugsperson (und danach auch die Fremde Person) verlassen kurzzeitig den Raum.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AutoNum type="arabicPeriod"/>
            </a:pPr>
            <a:r>
              <a:rPr lang="en-GB" sz="17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Wiedervereinigung: </a:t>
            </a:r>
            <a: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Rückkehr der Bezugsperson; Reaktion des Kindes wird untersucht.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AutoNum type="arabicPeriod"/>
            </a:pPr>
            <a:r>
              <a:rPr lang="en-GB" sz="17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Verhaltensaufzeichnung:</a:t>
            </a:r>
            <a: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Beobachtung und Aufzeichnung des Kindes in den verschiedenen Phasen.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AutoNum type="arabicPeriod"/>
            </a:pPr>
            <a:r>
              <a:rPr lang="en-GB" sz="17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Bindungsmuster-Kategorisierung: </a:t>
            </a:r>
            <a: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Identifizierung von Bindungsmustern basierend auf dem Verhalten des Kindes.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167425" y="4339450"/>
            <a:ext cx="32718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https://mediavine-res.cloudinary.com/image/upload/s--8v9R8yCN--/ar_16:9,c_fill,f_auto,fl_lossy,q_auto/v1691265859/ttuuhll3olxtvtvahhqc.jpg</a:t>
            </a:r>
            <a:endParaRPr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Demonstration Experiment: https://www.youtube.com/watch?v=JqlbvpXp74k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" name="Google Shape;96;p17" title="Ainsworth Strange Situati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6850" y="400200"/>
            <a:ext cx="6440175" cy="362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6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Pinker, S. (2002). The blank slate: The modern denial of human nature. New York, NY: Viking., S. 46.</a:t>
            </a:r>
            <a:endParaRPr/>
          </a:p>
        </p:txBody>
      </p:sp>
      <p:pic>
        <p:nvPicPr>
          <p:cNvPr id="117" name="Google Shape;1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7625"/>
            <a:ext cx="4856972" cy="421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6"/>
          <p:cNvSpPr txBox="1"/>
          <p:nvPr/>
        </p:nvSpPr>
        <p:spPr>
          <a:xfrm>
            <a:off x="4947025" y="172275"/>
            <a:ext cx="4055400" cy="41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dk1"/>
                </a:solidFill>
              </a:rPr>
              <a:t>Bei der Geburt getrennte Eineiige Zwillinge:</a:t>
            </a:r>
            <a:r>
              <a:rPr lang="en-GB" sz="1700">
                <a:solidFill>
                  <a:schemeClr val="dk1"/>
                </a:solidFill>
              </a:rPr>
              <a:t> Überraschende Ähnlichkeiten</a:t>
            </a:r>
            <a:br>
              <a:rPr lang="en-GB" sz="1700">
                <a:solidFill>
                  <a:schemeClr val="dk1"/>
                </a:solidFill>
              </a:rPr>
            </a:br>
            <a:r>
              <a:rPr lang="en-GB" sz="1700">
                <a:solidFill>
                  <a:schemeClr val="dk1"/>
                </a:solidFill>
              </a:rPr>
              <a:t> 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GB" sz="1700">
                <a:solidFill>
                  <a:schemeClr val="dk1"/>
                </a:solidFill>
              </a:rPr>
              <a:t>Ähnlichkeit in Denken und Fühlen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GB" sz="1700">
                <a:solidFill>
                  <a:schemeClr val="dk1"/>
                </a:solidFill>
              </a:rPr>
              <a:t>Übereinstimmungen in Intelligenz und Persönlichkeitsmerkmalen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GB" sz="1700">
                <a:solidFill>
                  <a:schemeClr val="dk1"/>
                </a:solidFill>
              </a:rPr>
              <a:t>Gemeinsame Einstellungen zu kontroversen Themen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GB" sz="1700">
                <a:solidFill>
                  <a:schemeClr val="dk1"/>
                </a:solidFill>
              </a:rPr>
              <a:t>Ähnliches Verhalten in konkreten Situationen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GB" sz="1700">
                <a:solidFill>
                  <a:schemeClr val="dk1"/>
                </a:solidFill>
              </a:rPr>
              <a:t>Gemeinsame Eigenheiten und Gehirnstrukturen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GB" sz="1700">
                <a:solidFill>
                  <a:schemeClr val="dk1"/>
                </a:solidFill>
              </a:rPr>
              <a:t>Verdacht auf telepathische Verbindung?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7"/>
          <p:cNvSpPr txBox="1">
            <a:spLocks noGrp="1"/>
          </p:cNvSpPr>
          <p:nvPr>
            <p:ph type="title"/>
          </p:nvPr>
        </p:nvSpPr>
        <p:spPr>
          <a:xfrm>
            <a:off x="311725" y="158150"/>
            <a:ext cx="8520600" cy="9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Ein dunkles Kapitel der Zwillingsforschung: NS-Zeit, Joseph Mengele und Eugenik. </a:t>
            </a:r>
            <a:endParaRPr/>
          </a:p>
        </p:txBody>
      </p:sp>
      <p:sp>
        <p:nvSpPr>
          <p:cNvPr id="124" name="Google Shape;124;p27"/>
          <p:cNvSpPr txBox="1"/>
          <p:nvPr/>
        </p:nvSpPr>
        <p:spPr>
          <a:xfrm>
            <a:off x="114400" y="1232075"/>
            <a:ext cx="8775000" cy="3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</a:rPr>
              <a:t>Mengele folgte der Theorie von Natur versus Erziehung (bzw. Anlage versus Umwelt)</a:t>
            </a:r>
            <a:endParaRPr sz="1900">
              <a:solidFill>
                <a:schemeClr val="dk1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</a:rPr>
              <a:t>Die Untersuchung von Zwillingen sollten ihm „Einblicke“ in die Auswirkungen von Genetik und Umwelt liefern und die Eugenik stützen. </a:t>
            </a:r>
            <a:endParaRPr sz="1900">
              <a:solidFill>
                <a:schemeClr val="dk1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GB" sz="1900">
                <a:solidFill>
                  <a:schemeClr val="dk1"/>
                </a:solidFill>
              </a:rPr>
              <a:t>Zwillinge wurden getrennt und als perfekte Testsubjekte betrachtet</a:t>
            </a:r>
            <a:endParaRPr sz="1900">
              <a:solidFill>
                <a:schemeClr val="dk1"/>
              </a:solidFill>
            </a:endParaRPr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lang="en-GB" sz="1900">
                <a:solidFill>
                  <a:schemeClr val="dk1"/>
                </a:solidFill>
              </a:rPr>
              <a:t>Ein Zwilling wurde als „Kontrolle“ gehalten, der andere wurde grausamen Experimenten ausgesetzt.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</a:rPr>
              <a:t>→ Ironischerweise führten die Zwillingsstudien, die zur Entstehung der Eugenik-Bewegung beigetragen hatten, zum Untergang der Eugenik. 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</a:rPr>
              <a:t>→ Die Erkenntnis war, dass Umweltfaktoren ebenso entscheidend sind wie genetische Faktoren. </a:t>
            </a:r>
            <a:br>
              <a:rPr lang="en-GB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</a:rPr>
              <a:t>Quelle: Blakemore, E. (2019, Juli 8). Why the Nazis Were Obsessed With Twins. History.com. </a:t>
            </a:r>
            <a:r>
              <a:rPr lang="en-GB" sz="1000" u="sng">
                <a:solidFill>
                  <a:schemeClr val="hlink"/>
                </a:solidFill>
                <a:hlinkClick r:id="rId3"/>
              </a:rPr>
              <a:t>https://www.history.com/news/nazi-twin-experiments-mengele-eugenics?locale=de</a:t>
            </a:r>
            <a:r>
              <a:rPr lang="en-GB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>
            <a:spLocks noGrp="1"/>
          </p:cNvSpPr>
          <p:nvPr>
            <p:ph type="title"/>
          </p:nvPr>
        </p:nvSpPr>
        <p:spPr>
          <a:xfrm>
            <a:off x="311750" y="388025"/>
            <a:ext cx="8287200" cy="42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7600"/>
              <a:t>Frage: Ab wann beginnen Babys zu sprechen?  </a:t>
            </a:r>
            <a:endParaRPr sz="7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311700" y="102075"/>
            <a:ext cx="8520600" cy="10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Zeit im Mutterlaub im Verhältnis zur Lebensdauer: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(Theorie der externen Geburt)</a:t>
            </a:r>
            <a:endParaRPr/>
          </a:p>
        </p:txBody>
      </p:sp>
      <p:pic>
        <p:nvPicPr>
          <p:cNvPr id="135" name="Google Shape;13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1550"/>
            <a:ext cx="2276326" cy="252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6325" y="1251550"/>
            <a:ext cx="2276326" cy="25221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9"/>
          <p:cNvSpPr txBox="1"/>
          <p:nvPr/>
        </p:nvSpPr>
        <p:spPr>
          <a:xfrm>
            <a:off x="2276325" y="3773700"/>
            <a:ext cx="2522100" cy="11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Schimpanse: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Lebensdauer ca. 50 Jahre, Tragzeit 8 Monate,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Verhältnis 1,33%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29"/>
          <p:cNvSpPr txBox="1"/>
          <p:nvPr/>
        </p:nvSpPr>
        <p:spPr>
          <a:xfrm>
            <a:off x="50" y="3840825"/>
            <a:ext cx="2522100" cy="11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Elefant: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Lebensdauer ca. 70 Jahre, Tragzeit 22 Monate, Verhältnis 2,62%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9" name="Google Shape;13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2650" y="1251600"/>
            <a:ext cx="2276326" cy="2522102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9"/>
          <p:cNvSpPr txBox="1"/>
          <p:nvPr/>
        </p:nvSpPr>
        <p:spPr>
          <a:xfrm>
            <a:off x="4552613" y="3840825"/>
            <a:ext cx="2276400" cy="11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Maus: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Lebensdauer ca. 2 Jahre, Tragzeit 20 Tage, Verhältnis 2,74%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1" name="Google Shape;141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8975" y="1251600"/>
            <a:ext cx="2314977" cy="246101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9"/>
          <p:cNvSpPr txBox="1"/>
          <p:nvPr/>
        </p:nvSpPr>
        <p:spPr>
          <a:xfrm>
            <a:off x="6828963" y="3838850"/>
            <a:ext cx="2276400" cy="11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Mensch: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Lebensdauer ca. 79 Jahre, Tragzeit 9 Monate, </a:t>
            </a:r>
            <a:r>
              <a:rPr lang="en-GB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Verhältnis 0,95%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0"/>
          <p:cNvSpPr txBox="1">
            <a:spLocks noGrp="1"/>
          </p:cNvSpPr>
          <p:nvPr>
            <p:ph type="title"/>
          </p:nvPr>
        </p:nvSpPr>
        <p:spPr>
          <a:xfrm>
            <a:off x="36000" y="180050"/>
            <a:ext cx="3791400" cy="21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Was ist die zentrale Erkenntnis aus diesem Vergleich?</a:t>
            </a:r>
            <a:endParaRPr/>
          </a:p>
        </p:txBody>
      </p:sp>
      <p:pic>
        <p:nvPicPr>
          <p:cNvPr id="148" name="Google Shape;1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67501"/>
            <a:ext cx="2964500" cy="296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0"/>
          <p:cNvSpPr txBox="1"/>
          <p:nvPr/>
        </p:nvSpPr>
        <p:spPr>
          <a:xfrm>
            <a:off x="3827400" y="180050"/>
            <a:ext cx="53463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0"/>
          <p:cNvSpPr txBox="1"/>
          <p:nvPr/>
        </p:nvSpPr>
        <p:spPr>
          <a:xfrm>
            <a:off x="4196725" y="534600"/>
            <a:ext cx="4623600" cy="42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Tragezeit im Vergleich: Menschen und andere Primaten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</a:pPr>
            <a: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Würde ähnliche Verhältnisse zwischen Tragezeit und Lebenserwartung auch für Menschen gelten, betrüge unsere Zeit im Mutterleib etwa 18–24 Monate.</a:t>
            </a:r>
            <a:b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</a:pPr>
            <a: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Dies sind zusätzliche 9–15 Monate im Mutterleib über die aktuellen 9 Monate hinaus.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</a:pPr>
            <a:r>
              <a:rPr lang="en-GB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Pinker’s Fazit ist: Babys würden eigentlich schon sprechend auf die Welt kommen, basierend auf diesen Verhältnissen. 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Was bedeutet </a:t>
            </a:r>
            <a:endParaRPr sz="3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das für die frühkindliche Entwicklung?</a:t>
            </a:r>
            <a:endParaRPr sz="3800"/>
          </a:p>
        </p:txBody>
      </p:sp>
      <p:sp>
        <p:nvSpPr>
          <p:cNvPr id="156" name="Google Shape;156;p31"/>
          <p:cNvSpPr txBox="1">
            <a:spLocks noGrp="1"/>
          </p:cNvSpPr>
          <p:nvPr>
            <p:ph type="body" idx="1"/>
          </p:nvPr>
        </p:nvSpPr>
        <p:spPr>
          <a:xfrm>
            <a:off x="4314875" y="106200"/>
            <a:ext cx="4829100" cy="49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GB" sz="1700">
                <a:solidFill>
                  <a:schemeClr val="dk1"/>
                </a:solidFill>
              </a:rPr>
              <a:t>Menschliche Babys sind bei Geburt noch nicht vollständig entwickelt.</a:t>
            </a:r>
            <a:br>
              <a:rPr lang="en-GB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GB" sz="1700">
                <a:solidFill>
                  <a:schemeClr val="dk1"/>
                </a:solidFill>
              </a:rPr>
              <a:t>Trotz der physischen Geburt nach 9 Monaten, sind sie im Vergleich zu anderen Säugetieren noch in einem „fötalen“ Zustand.</a:t>
            </a:r>
            <a:br>
              <a:rPr lang="en-GB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GB" sz="1700">
                <a:solidFill>
                  <a:schemeClr val="dk1"/>
                </a:solidFill>
              </a:rPr>
              <a:t>Wäre die menschliche Tragezeit proportional zur Tragezeit anderer Primaten, wären Babys bei Geburt wahrscheinlich unabhängiger und fähiger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700" b="1">
                <a:solidFill>
                  <a:schemeClr val="dk1"/>
                </a:solidFill>
              </a:rPr>
              <a:t>→ Das heißt, die ersten Lebensjahre sind enorm wichtig … Aber unsere Entwicklung beginnt schon im Mutterleib. </a:t>
            </a:r>
            <a:endParaRPr sz="17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>
            <a:spLocks noGrp="1"/>
          </p:cNvSpPr>
          <p:nvPr>
            <p:ph type="title"/>
          </p:nvPr>
        </p:nvSpPr>
        <p:spPr>
          <a:xfrm>
            <a:off x="311700" y="26457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Pränatale Kommunikation </a:t>
            </a:r>
            <a:endParaRPr/>
          </a:p>
        </p:txBody>
      </p:sp>
      <p:sp>
        <p:nvSpPr>
          <p:cNvPr id="162" name="Google Shape;162;p32"/>
          <p:cNvSpPr txBox="1"/>
          <p:nvPr/>
        </p:nvSpPr>
        <p:spPr>
          <a:xfrm>
            <a:off x="310200" y="1406175"/>
            <a:ext cx="8523600" cy="12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Über die Blutgefäße der </a:t>
            </a:r>
            <a:r>
              <a:rPr lang="en-GB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Nabelschnur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erfolgt die </a:t>
            </a:r>
            <a:r>
              <a:rPr lang="en-GB" sz="18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Versorgung des ungeborenen Kindes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mit </a:t>
            </a:r>
            <a:r>
              <a:rPr lang="en-GB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Sauerstoff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und </a:t>
            </a:r>
            <a:r>
              <a:rPr lang="en-GB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Nährstoffen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aus dem</a:t>
            </a:r>
            <a:r>
              <a:rPr lang="en-GB" sz="18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Kreislauf der Mutter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 Es ist also durch die Nabelschnur an den mütterlichen Gesamtorganismus angeschlossen. Das bedeutet: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32"/>
          <p:cNvSpPr txBox="1"/>
          <p:nvPr/>
        </p:nvSpPr>
        <p:spPr>
          <a:xfrm>
            <a:off x="444575" y="2571750"/>
            <a:ext cx="7962300" cy="12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Alle </a:t>
            </a:r>
            <a:r>
              <a:rPr lang="en-GB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psychischen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Befindlichkeiten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der Mutter werden über die Nabelschnur kommuniziert.</a:t>
            </a:r>
            <a:b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Alle </a:t>
            </a:r>
            <a:r>
              <a:rPr lang="en-GB" sz="18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Einflüsse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die auf die Mutter einwirken, übertragen sich gleichzeitig auch auf das Kind.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32"/>
          <p:cNvSpPr txBox="1"/>
          <p:nvPr/>
        </p:nvSpPr>
        <p:spPr>
          <a:xfrm>
            <a:off x="592300" y="4138975"/>
            <a:ext cx="81099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Diskussion: Was sind mögliche (Umwelt-)Einflüsse, sowohl </a:t>
            </a:r>
            <a:r>
              <a:rPr lang="en-GB" sz="20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positiv</a:t>
            </a:r>
            <a:r>
              <a:rPr lang="en-GB"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und </a:t>
            </a:r>
            <a:r>
              <a:rPr lang="en-GB" sz="2000" b="1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negativ</a:t>
            </a:r>
            <a:r>
              <a:rPr lang="en-GB" sz="2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auf ein ungeborenes Kind auswirken können? </a:t>
            </a:r>
            <a:endParaRPr sz="20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Was ist am wichtigsten?</a:t>
            </a:r>
            <a:endParaRPr/>
          </a:p>
        </p:txBody>
      </p:sp>
      <p:pic>
        <p:nvPicPr>
          <p:cNvPr id="170" name="Google Shape;170;p33" title="Attachment Theory - Harlow's study on monkeys: Food or Security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150" y="1291800"/>
            <a:ext cx="6718075" cy="377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866</Words>
  <Application>Microsoft Macintosh PowerPoint</Application>
  <PresentationFormat>Bildschirmpräsentation (16:9)</PresentationFormat>
  <Paragraphs>71</Paragraphs>
  <Slides>13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Merriweather</vt:lpstr>
      <vt:lpstr>Roboto</vt:lpstr>
      <vt:lpstr>Simple Light</vt:lpstr>
      <vt:lpstr>Paradigm</vt:lpstr>
      <vt:lpstr>Beispiele aus der Zwillingsforschung</vt:lpstr>
      <vt:lpstr>PowerPoint-Präsentation</vt:lpstr>
      <vt:lpstr>Ein dunkles Kapitel der Zwillingsforschung: NS-Zeit, Joseph Mengele und Eugenik. </vt:lpstr>
      <vt:lpstr>Frage: Ab wann beginnen Babys zu sprechen?  </vt:lpstr>
      <vt:lpstr>Zeit im Mutterlaub im Verhältnis zur Lebensdauer: (Theorie der externen Geburt)</vt:lpstr>
      <vt:lpstr>Was ist die zentrale Erkenntnis aus diesem Vergleich?</vt:lpstr>
      <vt:lpstr>Was bedeutet  das für die frühkindliche Entwicklung?</vt:lpstr>
      <vt:lpstr>Pränatale Kommunikation </vt:lpstr>
      <vt:lpstr>Was ist am wichtigsten?</vt:lpstr>
      <vt:lpstr>Harlow’s Experiment:  Was ist wichtiger für die Bindung –   Sicherheit oder Nahrung?  (1950-1960)</vt:lpstr>
      <vt:lpstr>Bindungstheorie:   Je nachdem, wie die frühkindliche Entwicklung ausfällt, ergeben sich unterschiedliche Bindungsstile bzw. Bindungsmuster und daraus verschiedene Verhaltensweisen. </vt:lpstr>
      <vt:lpstr>Mary Ainsworth’s Strange Situation Experiment (1970) 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Orhan Vehabovic</cp:lastModifiedBy>
  <cp:revision>1</cp:revision>
  <dcterms:modified xsi:type="dcterms:W3CDTF">2025-09-08T08:04:09Z</dcterms:modified>
</cp:coreProperties>
</file>